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6"/>
  </p:notesMasterIdLst>
  <p:sldIdLst>
    <p:sldId id="256" r:id="rId5"/>
    <p:sldId id="257" r:id="rId6"/>
    <p:sldId id="260" r:id="rId7"/>
    <p:sldId id="261" r:id="rId8"/>
    <p:sldId id="262" r:id="rId9"/>
    <p:sldId id="280" r:id="rId10"/>
    <p:sldId id="282" r:id="rId11"/>
    <p:sldId id="281" r:id="rId12"/>
    <p:sldId id="283" r:id="rId13"/>
    <p:sldId id="284" r:id="rId14"/>
    <p:sldId id="285" r:id="rId15"/>
    <p:sldId id="287" r:id="rId16"/>
    <p:sldId id="263" r:id="rId17"/>
    <p:sldId id="288" r:id="rId18"/>
    <p:sldId id="286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89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7" autoAdjust="0"/>
    <p:restoredTop sz="74189" autoAdjust="0"/>
  </p:normalViewPr>
  <p:slideViewPr>
    <p:cSldViewPr snapToGrid="0" snapToObjects="1" showGuides="1">
      <p:cViewPr varScale="1">
        <p:scale>
          <a:sx n="51" d="100"/>
          <a:sy n="51" d="100"/>
        </p:scale>
        <p:origin x="135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customXml" Target="../ink/ink9.xml"/><Relationship Id="rId21" Type="http://schemas.openxmlformats.org/officeDocument/2006/relationships/image" Target="../media/image4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37" Type="http://schemas.openxmlformats.org/officeDocument/2006/relationships/image" Target="../media/image6.png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wemt/Applied-Data-Science-Project/blob/main/jupyter-labs-eda-sql-coursera_sqllite.ipynb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wemt/Applied-Data-Science-Project/blob/main/SpaceX_Machine%20Learning%20Prediction_Part_5.ipynb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customXml" Target="../ink/ink31.xml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19" Type="http://schemas.openxmlformats.org/officeDocument/2006/relationships/image" Target="../media/image10.png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Uwemt/Applied-Data-Science-Project/blob/main/jupyter-labs-spacex-data-collection-api.ipynb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Uwemt/Applied-Data-Science-Project/blob/main/jupyter-labs-webscraping.ipynb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Uwemt/Applied-Data-Science-Project/blob/main/labs-jupyter-spacex-Data%20wrangling.ipynb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Uwemt/Applied-Data-Science-Project/blob/main/edadataviz.ipynb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2345719"/>
            <a:ext cx="5384080" cy="1325563"/>
          </a:xfrm>
        </p:spPr>
        <p:txBody>
          <a:bodyPr anchor="ctr">
            <a:noAutofit/>
          </a:bodyPr>
          <a:lstStyle/>
          <a:p>
            <a:r>
              <a:rPr lang="en-US" sz="4800" dirty="0">
                <a:solidFill>
                  <a:srgbClr val="0E659B"/>
                </a:solidFill>
              </a:rPr>
              <a:t>The Space Race Leaders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954439"/>
            <a:ext cx="5181600" cy="1222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Uwem Tom</a:t>
            </a:r>
          </a:p>
          <a:p>
            <a:pPr marL="0" indent="0">
              <a:buNone/>
            </a:pPr>
            <a:r>
              <a:rPr lang="en-US" dirty="0"/>
              <a:t>23rd March, 2024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877FA54-6332-3CA8-9C0F-037D5065BC1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43925" y="1343226"/>
            <a:ext cx="5507334" cy="49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EDA with SQL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053" y="1825625"/>
            <a:ext cx="10571747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GB" sz="20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loaded the SpaceX dataset into a</a:t>
            </a:r>
            <a:r>
              <a:rPr lang="en-US" sz="20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n SQL </a:t>
            </a:r>
            <a:r>
              <a:rPr lang="en-GB" sz="20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database without </a:t>
            </a:r>
            <a:r>
              <a:rPr lang="en-US" sz="20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in</a:t>
            </a:r>
            <a:r>
              <a:rPr lang="en-GB" sz="20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the </a:t>
            </a:r>
            <a:r>
              <a:rPr lang="en-GB" sz="2000" b="0" i="0" u="none" strike="noStrike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jupyter</a:t>
            </a:r>
            <a:r>
              <a:rPr lang="en-GB" sz="20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 notebook.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sz="20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applied EDA with SQL to get insight from the data. We wrote queries to find out </a:t>
            </a:r>
            <a:r>
              <a:rPr lang="en-US" sz="20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the following</a:t>
            </a:r>
            <a:r>
              <a:rPr lang="en-GB" sz="20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:</a:t>
            </a:r>
            <a:endParaRPr lang="en-GB" sz="2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en-GB" sz="2000" b="0" i="0" u="none" strike="noStrike" dirty="0">
                <a:solidFill>
                  <a:srgbClr val="757070"/>
                </a:solidFill>
                <a:effectLst/>
                <a:latin typeface="Abadi" panose="020B0604020104020204" pitchFamily="34" charset="0"/>
              </a:rPr>
              <a:t>The names of unique launch sites in the space mission.</a:t>
            </a:r>
            <a:endParaRPr lang="en-GB" sz="2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en-GB" sz="2000" b="0" i="0" u="none" strike="noStrike" dirty="0">
                <a:solidFill>
                  <a:srgbClr val="757070"/>
                </a:solidFill>
                <a:effectLst/>
                <a:latin typeface="Abadi" panose="020B0604020104020204" pitchFamily="34" charset="0"/>
              </a:rPr>
              <a:t>The total payload mass carried by boosters launched by NASA (CRS)</a:t>
            </a:r>
            <a:endParaRPr lang="en-GB" sz="2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en-GB" sz="2000" b="0" i="0" u="none" strike="noStrike" dirty="0">
                <a:solidFill>
                  <a:srgbClr val="757070"/>
                </a:solidFill>
                <a:effectLst/>
                <a:latin typeface="Abadi" panose="020B0604020104020204" pitchFamily="34" charset="0"/>
              </a:rPr>
              <a:t>The average payload mass carried by booster version F9 v1.1</a:t>
            </a:r>
            <a:endParaRPr lang="en-GB" sz="2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en-GB" sz="2000" b="0" i="0" u="none" strike="noStrike" dirty="0">
                <a:solidFill>
                  <a:srgbClr val="757070"/>
                </a:solidFill>
                <a:effectLst/>
                <a:latin typeface="Abadi" panose="020B0604020104020204" pitchFamily="34" charset="0"/>
              </a:rPr>
              <a:t>The total number of successful and failure mission outcomes</a:t>
            </a:r>
            <a:endParaRPr lang="en-GB" sz="2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-</a:t>
            </a:r>
            <a:r>
              <a:rPr lang="en-GB" sz="2000" b="0" i="0" u="none" strike="noStrike" dirty="0">
                <a:solidFill>
                  <a:srgbClr val="757070"/>
                </a:solidFill>
                <a:effectLst/>
                <a:latin typeface="Abadi" panose="020B0604020104020204" pitchFamily="34" charset="0"/>
              </a:rPr>
              <a:t>The failed landing outcomes in drone ship, their booster version and launch site names.</a:t>
            </a:r>
            <a:endParaRPr lang="en-US" sz="200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endParaRPr lang="en-US" sz="2000" b="0" i="0" u="none" strike="noStrike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sz="20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The link to the notebook is</a:t>
            </a:r>
            <a:r>
              <a:rPr lang="en-US" sz="20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0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  <a:hlinkClick r:id="rId2"/>
              </a:rPr>
              <a:t>EDA with SQL</a:t>
            </a:r>
            <a:endParaRPr lang="en-GB" sz="2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26097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sz="3400" dirty="0"/>
              <a:t>Interactive Map with Folium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053" y="1825625"/>
            <a:ext cx="10571747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GB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marked all launch sites, and added map objects such as markers, circles, lines to mark the success or failure of launches for each site on the folium map.</a:t>
            </a:r>
            <a:endParaRPr lang="en-US" sz="2300" b="0" i="0" u="none" strike="noStrike" dirty="0">
              <a:solidFill>
                <a:srgbClr val="292929"/>
              </a:solidFill>
              <a:effectLst/>
              <a:latin typeface="Abadi" panose="020B0604020104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Using the </a:t>
            </a:r>
            <a:r>
              <a:rPr lang="en-GB" sz="2300" b="0" i="0" u="none" strike="noStrike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color-labeled</a:t>
            </a:r>
            <a:r>
              <a:rPr lang="en-GB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marker clusters, we identified which launch sites have relatively high success rate.</a:t>
            </a:r>
            <a:endParaRPr lang="en-US" sz="2300" b="0" i="0" u="none" strike="noStrike" dirty="0">
              <a:solidFill>
                <a:srgbClr val="292929"/>
              </a:solidFill>
              <a:effectLst/>
              <a:latin typeface="Abadi" panose="020B0604020104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300" dirty="0">
                <a:solidFill>
                  <a:srgbClr val="292929"/>
                </a:solidFill>
                <a:latin typeface="Abadi" panose="020B0604020104020204" pitchFamily="34" charset="0"/>
              </a:rPr>
              <a:t>We</a:t>
            </a:r>
            <a:r>
              <a:rPr lang="en-GB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calculated the distances between a launch site to its proximities. We answered some question </a:t>
            </a:r>
            <a:r>
              <a:rPr lang="en-US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like</a:t>
            </a:r>
            <a:r>
              <a:rPr lang="en-GB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:</a:t>
            </a:r>
            <a:endParaRPr lang="en-GB" sz="23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en-GB" sz="2300" b="0" i="0" u="none" strike="noStrike" dirty="0">
                <a:solidFill>
                  <a:srgbClr val="757070"/>
                </a:solidFill>
                <a:effectLst/>
                <a:latin typeface="Abadi" panose="020B0604020104020204" pitchFamily="34" charset="0"/>
              </a:rPr>
              <a:t>Are launch sites near railways, highways and coastlines.</a:t>
            </a:r>
            <a:endParaRPr lang="en-GB" sz="23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en-GB" sz="2300" b="0" i="0" u="none" strike="noStrike" dirty="0">
                <a:solidFill>
                  <a:srgbClr val="757070"/>
                </a:solidFill>
                <a:effectLst/>
                <a:latin typeface="Abadi" panose="020B0604020104020204" pitchFamily="34" charset="0"/>
              </a:rPr>
              <a:t>Do launch sites keep certain distance away from cities.</a:t>
            </a:r>
            <a:endParaRPr lang="en-GB" sz="23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GB" sz="1400" dirty="0"/>
            </a:br>
            <a:endParaRPr lang="en-GB" sz="2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6213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sz="2600" dirty="0"/>
              <a:t>PREDICTIVE ANALYSIS(CLASSIFICATION)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053" y="1825626"/>
            <a:ext cx="9279169" cy="383293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GB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loaded the data using </a:t>
            </a:r>
            <a:r>
              <a:rPr lang="en-GB" sz="2300" b="0" i="0" u="none" strike="noStrike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numpy</a:t>
            </a:r>
            <a:r>
              <a:rPr lang="en-GB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 and pandas, transformed the data, split our data into training and testing.</a:t>
            </a:r>
            <a:endParaRPr lang="en-US" sz="23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built different machine learning models and tune different </a:t>
            </a:r>
            <a:r>
              <a:rPr lang="en-GB" sz="2300" b="0" i="0" u="none" strike="noStrike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hyperparameters</a:t>
            </a:r>
            <a:r>
              <a:rPr lang="en-GB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using GridSearchCV.</a:t>
            </a:r>
            <a:endParaRPr lang="en-US" sz="23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</a:t>
            </a:r>
            <a:r>
              <a:rPr lang="en-GB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used accuracy as the metric for our model, improved the model using feature engineering and algorithm tuning.</a:t>
            </a:r>
            <a:endParaRPr lang="en-US" sz="23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</a:t>
            </a:r>
            <a:r>
              <a:rPr lang="en-GB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found the best performing classification model.</a:t>
            </a:r>
            <a:endParaRPr lang="en-US" sz="23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</a:t>
            </a:r>
            <a:r>
              <a:rPr lang="en-GB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link to the notebook is</a:t>
            </a: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300" dirty="0">
                <a:solidFill>
                  <a:srgbClr val="000000"/>
                </a:solidFill>
                <a:latin typeface="Calibri" panose="020F0502020204030204" pitchFamily="34" charset="0"/>
                <a:hlinkClick r:id="rId2"/>
              </a:rPr>
              <a:t>Machine Learning Prediction </a:t>
            </a:r>
            <a:endParaRPr lang="en-GB" sz="23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28348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C1EFE-FE62-30A5-58CE-91BA331924C6}"/>
              </a:ext>
            </a:extLst>
          </p:cNvPr>
          <p:cNvSpPr txBox="1"/>
          <p:nvPr/>
        </p:nvSpPr>
        <p:spPr>
          <a:xfrm>
            <a:off x="1411111" y="2690336"/>
            <a:ext cx="7842250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en-GB" sz="29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Exploratory data analysis results</a:t>
            </a:r>
            <a:endParaRPr lang="en-GB" sz="2900" b="0" i="0" u="none" strike="noStrike" dirty="0">
              <a:solidFill>
                <a:srgbClr val="000000"/>
              </a:solidFill>
              <a:effectLst/>
              <a:latin typeface="IBM Plex Mono Text" panose="020B0509050203000203"/>
            </a:endParaRPr>
          </a:p>
          <a:p>
            <a:pPr marL="285750" indent="-285750" algn="l">
              <a:buFont typeface="Wingdings" pitchFamily="2" charset="2"/>
              <a:buChar char="v"/>
            </a:pPr>
            <a:r>
              <a:rPr lang="en-GB" sz="29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Interactive analytics demo in screenshots</a:t>
            </a:r>
            <a:endParaRPr lang="en-GB" sz="2900" b="0" i="0" u="none" strike="noStrike" dirty="0">
              <a:solidFill>
                <a:srgbClr val="000000"/>
              </a:solidFill>
              <a:effectLst/>
              <a:latin typeface="IBM Plex Mono Text" panose="020B0509050203000203"/>
            </a:endParaRPr>
          </a:p>
          <a:p>
            <a:pPr marL="285750" indent="-285750" algn="l">
              <a:buFont typeface="Wingdings" pitchFamily="2" charset="2"/>
              <a:buChar char="v"/>
            </a:pPr>
            <a:r>
              <a:rPr lang="en-GB" sz="29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Predictive analysis results</a:t>
            </a:r>
            <a:endParaRPr lang="en-GB" sz="2900" b="0" i="0" u="none" strike="noStrike" dirty="0">
              <a:solidFill>
                <a:srgbClr val="000000"/>
              </a:solidFill>
              <a:effectLst/>
              <a:latin typeface="IBM Plex Mono Text" panose="020B0509050203000203"/>
            </a:endParaRPr>
          </a:p>
          <a:p>
            <a:br>
              <a:rPr lang="en-GB" dirty="0"/>
            </a:b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sz="3300" dirty="0"/>
              <a:t>FLIGHT NUMBER VS LAUNCH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053" y="1825626"/>
            <a:ext cx="9279169" cy="3832930"/>
          </a:xfrm>
        </p:spPr>
        <p:txBody>
          <a:bodyPr>
            <a:normAutofit/>
          </a:bodyPr>
          <a:lstStyle/>
          <a:p>
            <a:r>
              <a:rPr lang="en-GB" sz="24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From the plot, we found that the larger the flight amount at a launch site, the greater the success rate at a launch site.</a:t>
            </a:r>
            <a:br>
              <a:rPr lang="en-GB" sz="2400" dirty="0"/>
            </a:br>
            <a:endParaRPr lang="en-GB" sz="2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9B1FB0-DED2-A913-A51B-06AC4FF45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3" y="2638778"/>
            <a:ext cx="8474836" cy="365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65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sz="3400" dirty="0"/>
              <a:t>Payload vs Launch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053" y="1825626"/>
            <a:ext cx="9279169" cy="3832930"/>
          </a:xfrm>
        </p:spPr>
        <p:txBody>
          <a:bodyPr>
            <a:normAutofit/>
          </a:bodyPr>
          <a:lstStyle/>
          <a:p>
            <a:r>
              <a:rPr lang="en-GB" sz="2500" dirty="0"/>
              <a:t>The greater the payload mass for launch site CCAFS SLC 40 the </a:t>
            </a:r>
            <a:r>
              <a:rPr lang="en-GB" sz="2500" dirty="0" err="1"/>
              <a:t>higherthe</a:t>
            </a:r>
            <a:r>
              <a:rPr lang="en-GB" sz="2500" dirty="0"/>
              <a:t> success rate for the rocket.</a:t>
            </a:r>
            <a:br>
              <a:rPr lang="en-GB" sz="2500" dirty="0"/>
            </a:br>
            <a:endParaRPr lang="en-GB" sz="25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92947-68C0-4B32-DFAB-FEDA1B92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22" y="2855778"/>
            <a:ext cx="6745111" cy="280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23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sz="3400" dirty="0"/>
              <a:t>Success Rate vs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053" y="1825626"/>
            <a:ext cx="9279169" cy="3832930"/>
          </a:xfrm>
        </p:spPr>
        <p:txBody>
          <a:bodyPr>
            <a:normAutofit/>
          </a:bodyPr>
          <a:lstStyle/>
          <a:p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From the plot, we can see that ES-L1, GEO, HEO, SSO, VLEO had the most success rate.</a:t>
            </a:r>
            <a:br>
              <a:rPr lang="en-GB" sz="2400" dirty="0"/>
            </a:br>
            <a:endParaRPr lang="en-GB" sz="2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459E31-E516-FA46-61AD-9786291E7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22" y="2475951"/>
            <a:ext cx="5486400" cy="286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20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sz="3400" dirty="0"/>
              <a:t>Launch Success Yearly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053" y="1825626"/>
            <a:ext cx="9279169" cy="3832930"/>
          </a:xfrm>
        </p:spPr>
        <p:txBody>
          <a:bodyPr>
            <a:normAutofit/>
          </a:bodyPr>
          <a:lstStyle/>
          <a:p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From the plot, we can observe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an uprise in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success rate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2013 kept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to 2020</a:t>
            </a:r>
            <a:br>
              <a:rPr lang="en-GB" sz="2400" dirty="0"/>
            </a:br>
            <a:endParaRPr lang="en-GB" sz="2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04755-213F-B949-94D0-191C08AB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479322"/>
            <a:ext cx="5486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53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sz="3400" dirty="0"/>
              <a:t>ALL LAUNCH SITES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053" y="1825626"/>
            <a:ext cx="9279169" cy="3832930"/>
          </a:xfrm>
        </p:spPr>
        <p:txBody>
          <a:bodyPr>
            <a:normAutofit/>
          </a:bodyPr>
          <a:lstStyle/>
          <a:p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We used the key word 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DISTINCT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 to show only unique launch sites from the SpaceX data.</a:t>
            </a:r>
            <a:br>
              <a:rPr lang="en-GB" sz="2400" dirty="0"/>
            </a:br>
            <a:endParaRPr lang="en-GB" sz="2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3F1F7-C33A-3242-5867-58557B1A8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66" y="2474030"/>
            <a:ext cx="5486400" cy="253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44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sz="2800" dirty="0"/>
              <a:t>AVERAGE PAYLOAD MASS OF F9 V 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053" y="1825626"/>
            <a:ext cx="9279169" cy="383293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</a:rPr>
              <a:t>We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calculated the average payload mass carried by booster version F9 v1.1 as 2928.4</a:t>
            </a:r>
            <a:br>
              <a:rPr lang="en-GB" sz="2400" dirty="0"/>
            </a:br>
            <a:endParaRPr lang="en-GB" sz="2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C8051-2C32-AFD2-B0C7-672DC6D7E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56" y="2853091"/>
            <a:ext cx="6926220" cy="249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4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054" y="1825625"/>
            <a:ext cx="10571746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01CCF6C-87AA-3E55-839D-A9990894514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81779" y="1371598"/>
            <a:ext cx="7572022" cy="452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sz="2500" dirty="0"/>
              <a:t>First Successful Ground Landing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053" y="1825626"/>
            <a:ext cx="9279169" cy="3832930"/>
          </a:xfrm>
        </p:spPr>
        <p:txBody>
          <a:bodyPr>
            <a:norm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We observed that the dates of the first successful landing outcome on ground pad was 22nd December 2015</a:t>
            </a:r>
            <a:br>
              <a:rPr lang="en-GB" sz="2400" dirty="0"/>
            </a:br>
            <a:endParaRPr lang="en-GB" sz="2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47207-D7FE-0BB8-D01B-91A0316B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643505"/>
            <a:ext cx="7948291" cy="290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77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sz="2500" dirty="0"/>
              <a:t>Successful Drone Ship Landing with Payload Mass between 4000 and 6000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053" y="1825626"/>
            <a:ext cx="9279169" cy="3832930"/>
          </a:xfrm>
        </p:spPr>
        <p:txBody>
          <a:bodyPr>
            <a:normAutofit/>
          </a:bodyPr>
          <a:lstStyle/>
          <a:p>
            <a:r>
              <a:rPr lang="en-GB" sz="2100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We used the </a:t>
            </a:r>
            <a:r>
              <a:rPr lang="en-GB" sz="2100" b="1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WHERE</a:t>
            </a:r>
            <a:r>
              <a:rPr lang="en-GB" sz="2100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 clause to filter for boosters which have successfully landed on drone ship and applied the </a:t>
            </a:r>
            <a:r>
              <a:rPr lang="en-GB" sz="2100" b="1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AND</a:t>
            </a:r>
            <a:r>
              <a:rPr lang="en-GB" sz="2100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 condition to determine successful landing with payload mass greater than 4000 but less than 6000</a:t>
            </a:r>
            <a:endParaRPr lang="en-GB" sz="21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88E8E-0EE3-5063-84A3-8DC8288F6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3" y="2826636"/>
            <a:ext cx="6852058" cy="333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88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sz="2500" dirty="0"/>
              <a:t>TOTAL NUMBER OF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053" y="1825626"/>
            <a:ext cx="9279169" cy="3832930"/>
          </a:xfrm>
        </p:spPr>
        <p:txBody>
          <a:bodyPr>
            <a:normAutofit/>
          </a:bodyPr>
          <a:lstStyle/>
          <a:p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We used wildcard like ‘%’ to filter for 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WHERE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 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MissionOutcomewas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a success or a failure.</a:t>
            </a:r>
            <a:br>
              <a:rPr lang="en-GB" sz="2400" dirty="0"/>
            </a:br>
            <a:endParaRPr lang="en-GB" sz="2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7D8F2-29C8-B3DA-825F-27C5FCDFF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33" y="2808112"/>
            <a:ext cx="6355645" cy="285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13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GB" sz="3600" b="0" i="0" u="none" strike="noStrike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All launch sites global map markers</a:t>
            </a:r>
            <a:endParaRPr lang="en-US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83CB32-F284-0E74-64E1-2F41269731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2053" y="1509889"/>
            <a:ext cx="10571747" cy="4614333"/>
          </a:xfrm>
        </p:spPr>
      </p:pic>
    </p:spTree>
    <p:extLst>
      <p:ext uri="{BB962C8B-B14F-4D97-AF65-F5344CB8AC3E}">
        <p14:creationId xmlns:p14="http://schemas.microsoft.com/office/powerpoint/2010/main" val="592979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GB" b="0" i="0" u="none" strike="noStrike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Markers showing launch sites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A4DFDC-BA22-F1BF-8FC6-614BDE8D7D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2053" y="1411111"/>
            <a:ext cx="10571747" cy="4825999"/>
          </a:xfrm>
        </p:spPr>
      </p:pic>
    </p:spTree>
    <p:extLst>
      <p:ext uri="{BB962C8B-B14F-4D97-AF65-F5344CB8AC3E}">
        <p14:creationId xmlns:p14="http://schemas.microsoft.com/office/powerpoint/2010/main" val="135432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F3D5F1-FE8A-F63D-2E66-A08E6732A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Launch Site distance to landmarks</a:t>
            </a:r>
            <a:endParaRPr lang="en-NG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E183AF-60D6-D6D1-51D2-49E878912E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3667" y="1411111"/>
            <a:ext cx="10380133" cy="4529667"/>
          </a:xfrm>
        </p:spPr>
      </p:pic>
    </p:spTree>
    <p:extLst>
      <p:ext uri="{BB962C8B-B14F-4D97-AF65-F5344CB8AC3E}">
        <p14:creationId xmlns:p14="http://schemas.microsoft.com/office/powerpoint/2010/main" val="2973793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F3D5F1-FE8A-F63D-2E66-A08E6732A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b="0" i="0" u="none" strike="noStrike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Pie chart showing the success percentage achieved by each launch site</a:t>
            </a:r>
            <a:endParaRPr lang="en-NG" sz="3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434991-D381-7C1E-241D-0BAA0B7AEF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7778" y="1690687"/>
            <a:ext cx="10366022" cy="4518201"/>
          </a:xfrm>
        </p:spPr>
      </p:pic>
    </p:spTree>
    <p:extLst>
      <p:ext uri="{BB962C8B-B14F-4D97-AF65-F5344CB8AC3E}">
        <p14:creationId xmlns:p14="http://schemas.microsoft.com/office/powerpoint/2010/main" val="815238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F3D5F1-FE8A-F63D-2E66-A08E6732A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b="0" i="0" u="none" strike="noStrike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Pie chart </a:t>
            </a:r>
            <a:r>
              <a:rPr lang="en-US" sz="3000" b="0" i="0" u="none" strike="noStrike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for</a:t>
            </a:r>
            <a:r>
              <a:rPr lang="en-GB" sz="3000" b="0" i="0" u="none" strike="noStrike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 the Launch site with the highest launch success ratio</a:t>
            </a:r>
            <a:endParaRPr lang="en-NG" sz="3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E9AD7D-3C57-1B59-2100-AEE6B90C4A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1566333"/>
            <a:ext cx="10515600" cy="4825999"/>
          </a:xfrm>
        </p:spPr>
      </p:pic>
    </p:spTree>
    <p:extLst>
      <p:ext uri="{BB962C8B-B14F-4D97-AF65-F5344CB8AC3E}">
        <p14:creationId xmlns:p14="http://schemas.microsoft.com/office/powerpoint/2010/main" val="1947569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F3D5F1-FE8A-F63D-2E66-A08E6732A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400" b="0" i="0" u="none" strike="noStrike" dirty="0">
                <a:solidFill>
                  <a:srgbClr val="0B49CB"/>
                </a:solidFill>
                <a:effectLst/>
                <a:latin typeface="Abadi" panose="020B0604020104020204" pitchFamily="34" charset="0"/>
              </a:rPr>
              <a:t>Scatter plot of Payload vs Launch Outcome for all sites</a:t>
            </a:r>
            <a:endParaRPr lang="en-NG" sz="3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51E062-F8A3-5928-8C7F-2AC513EB8E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1439333"/>
            <a:ext cx="10793589" cy="4797778"/>
          </a:xfrm>
        </p:spPr>
      </p:pic>
    </p:spTree>
    <p:extLst>
      <p:ext uri="{BB962C8B-B14F-4D97-AF65-F5344CB8AC3E}">
        <p14:creationId xmlns:p14="http://schemas.microsoft.com/office/powerpoint/2010/main" val="4082770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F3D5F1-FE8A-F63D-2E66-A08E6732A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CLASSIFICATION ACCURACY </a:t>
            </a:r>
            <a:br>
              <a:rPr lang="en-GB" sz="1600" dirty="0"/>
            </a:br>
            <a:endParaRPr lang="en-NG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92CB3-B2A5-F0AA-E117-9C607A9FA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3778" y="1825625"/>
            <a:ext cx="10620022" cy="4351338"/>
          </a:xfrm>
        </p:spPr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The decision tree classifier is the model with the highest classification accuracy</a:t>
            </a:r>
            <a:endParaRPr lang="en-GB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GB" dirty="0"/>
            </a:br>
            <a:endParaRPr lang="en-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873CEB-BDA9-61DF-0BD2-9D42E18C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78" y="2912533"/>
            <a:ext cx="853722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05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F6C0AE-A820-10C1-1894-CADB978A1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3926" y="1825625"/>
            <a:ext cx="10619874" cy="4351338"/>
          </a:xfrm>
        </p:spPr>
        <p:txBody>
          <a:bodyPr>
            <a:normAutofit fontScale="62500" lnSpcReduction="20000"/>
          </a:bodyPr>
          <a:lstStyle/>
          <a:p>
            <a:r>
              <a:rPr lang="en-GB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Summary of methodologies</a:t>
            </a:r>
            <a:endParaRPr lang="en-GB" b="0" i="0" u="none" strike="noStrike" dirty="0">
              <a:solidFill>
                <a:srgbClr val="000000"/>
              </a:solidFill>
              <a:effectLst/>
              <a:latin typeface="IBM Plex Mono Text" panose="020B0509050203000203"/>
            </a:endParaRPr>
          </a:p>
          <a:p>
            <a:r>
              <a:rPr lang="en-GB" b="0" i="0" u="none" strike="noStrike" dirty="0">
                <a:solidFill>
                  <a:srgbClr val="0070C0"/>
                </a:solidFill>
                <a:effectLst/>
                <a:latin typeface="IBM Plex Mono Text" panose="020B0509050203000203"/>
              </a:rPr>
              <a:t>-</a:t>
            </a:r>
            <a:r>
              <a:rPr lang="en-GB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Data Collection through API</a:t>
            </a:r>
            <a:endParaRPr lang="en-GB" b="0" i="0" u="none" strike="noStrike" dirty="0">
              <a:solidFill>
                <a:srgbClr val="000000"/>
              </a:solidFill>
              <a:effectLst/>
              <a:latin typeface="IBM Plex Mono Text" panose="020B0509050203000203"/>
            </a:endParaRPr>
          </a:p>
          <a:p>
            <a:r>
              <a:rPr lang="en-GB" b="0" i="0" u="none" strike="noStrike" dirty="0">
                <a:solidFill>
                  <a:srgbClr val="0070C0"/>
                </a:solidFill>
                <a:effectLst/>
                <a:latin typeface="IBM Plex Mono Text" panose="020B0509050203000203"/>
              </a:rPr>
              <a:t>-</a:t>
            </a:r>
            <a:r>
              <a:rPr lang="en-GB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Data Collection with Web Scraping</a:t>
            </a:r>
            <a:endParaRPr lang="en-GB" b="0" i="0" u="none" strike="noStrike" dirty="0">
              <a:solidFill>
                <a:srgbClr val="000000"/>
              </a:solidFill>
              <a:effectLst/>
              <a:latin typeface="IBM Plex Mono Text" panose="020B0509050203000203"/>
            </a:endParaRPr>
          </a:p>
          <a:p>
            <a:r>
              <a:rPr lang="en-GB" b="0" i="0" u="none" strike="noStrike" dirty="0">
                <a:solidFill>
                  <a:srgbClr val="0070C0"/>
                </a:solidFill>
                <a:effectLst/>
                <a:latin typeface="IBM Plex Mono Text" panose="020B0509050203000203"/>
              </a:rPr>
              <a:t>-</a:t>
            </a:r>
            <a:r>
              <a:rPr lang="en-GB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Data Wrangling</a:t>
            </a:r>
            <a:endParaRPr lang="en-GB" b="0" i="0" u="none" strike="noStrike" dirty="0">
              <a:solidFill>
                <a:srgbClr val="000000"/>
              </a:solidFill>
              <a:effectLst/>
              <a:latin typeface="IBM Plex Mono Text" panose="020B0509050203000203"/>
            </a:endParaRPr>
          </a:p>
          <a:p>
            <a:r>
              <a:rPr lang="en-GB" b="0" i="0" u="none" strike="noStrike" dirty="0">
                <a:solidFill>
                  <a:srgbClr val="0070C0"/>
                </a:solidFill>
                <a:effectLst/>
                <a:latin typeface="IBM Plex Mono Text" panose="020B0509050203000203"/>
              </a:rPr>
              <a:t>-</a:t>
            </a:r>
            <a:r>
              <a:rPr lang="en-GB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Exploratory Data Analysis with SQL</a:t>
            </a:r>
            <a:endParaRPr lang="en-GB" b="0" i="0" u="none" strike="noStrike" dirty="0">
              <a:solidFill>
                <a:srgbClr val="000000"/>
              </a:solidFill>
              <a:effectLst/>
              <a:latin typeface="IBM Plex Mono Text" panose="020B0509050203000203"/>
            </a:endParaRPr>
          </a:p>
          <a:p>
            <a:r>
              <a:rPr lang="en-GB" b="0" i="0" u="none" strike="noStrike" dirty="0">
                <a:solidFill>
                  <a:srgbClr val="0070C0"/>
                </a:solidFill>
                <a:effectLst/>
                <a:latin typeface="IBM Plex Mono Text" panose="020B0509050203000203"/>
              </a:rPr>
              <a:t>-</a:t>
            </a:r>
            <a:r>
              <a:rPr lang="en-GB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Exploratory Data Analysis with Data </a:t>
            </a:r>
            <a:r>
              <a:rPr lang="en-GB" b="0" i="0" u="none" strike="noStrike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Visualization</a:t>
            </a:r>
            <a:endParaRPr lang="en-GB" b="0" i="0" u="none" strike="noStrike" dirty="0">
              <a:solidFill>
                <a:srgbClr val="000000"/>
              </a:solidFill>
              <a:effectLst/>
              <a:latin typeface="IBM Plex Mono Text" panose="020B0509050203000203"/>
            </a:endParaRPr>
          </a:p>
          <a:p>
            <a:r>
              <a:rPr lang="en-GB" b="0" i="0" u="none" strike="noStrike" dirty="0">
                <a:solidFill>
                  <a:srgbClr val="0070C0"/>
                </a:solidFill>
                <a:effectLst/>
                <a:latin typeface="IBM Plex Mono Text" panose="020B0509050203000203"/>
              </a:rPr>
              <a:t>-</a:t>
            </a:r>
            <a:r>
              <a:rPr lang="en-GB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Interactive Visual Analytics with Folium</a:t>
            </a:r>
            <a:endParaRPr lang="en-GB" b="0" i="0" u="none" strike="noStrike" dirty="0">
              <a:solidFill>
                <a:srgbClr val="000000"/>
              </a:solidFill>
              <a:effectLst/>
              <a:latin typeface="IBM Plex Mono Text" panose="020B0509050203000203"/>
            </a:endParaRPr>
          </a:p>
          <a:p>
            <a:r>
              <a:rPr lang="en-GB" b="0" i="0" u="none" strike="noStrike" dirty="0">
                <a:solidFill>
                  <a:srgbClr val="0070C0"/>
                </a:solidFill>
                <a:effectLst/>
                <a:latin typeface="IBM Plex Mono Text" panose="020B0509050203000203"/>
              </a:rPr>
              <a:t>-</a:t>
            </a:r>
            <a:r>
              <a:rPr lang="en-GB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Machine Learning Prediction</a:t>
            </a:r>
            <a:endParaRPr lang="en-US" b="0" i="0" u="none" strike="noStrike">
              <a:solidFill>
                <a:srgbClr val="292929"/>
              </a:solidFill>
              <a:effectLst/>
              <a:latin typeface="Abadi" panose="020B0604020104020204" pitchFamily="34" charset="0"/>
            </a:endParaRP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IBM Plex Mono Text" panose="020B0509050203000203"/>
            </a:endParaRPr>
          </a:p>
          <a:p>
            <a:r>
              <a:rPr lang="en-GB" b="0" i="0" u="none" strike="noStrike" dirty="0">
                <a:solidFill>
                  <a:srgbClr val="0070C0"/>
                </a:solidFill>
                <a:effectLst/>
                <a:latin typeface="Abadi" panose="020B0604020104020204" pitchFamily="34" charset="0"/>
              </a:rPr>
              <a:t>•</a:t>
            </a:r>
            <a:r>
              <a:rPr lang="en-GB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Summary of all results</a:t>
            </a:r>
            <a:endParaRPr lang="en-GB" b="0" i="0" u="none" strike="noStrike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r>
              <a:rPr lang="en-GB" b="0" i="0" u="none" strike="noStrike" dirty="0">
                <a:solidFill>
                  <a:srgbClr val="0070C0"/>
                </a:solidFill>
                <a:effectLst/>
                <a:latin typeface="IBM Plex Mono Text" panose="020B0509050203000203"/>
              </a:rPr>
              <a:t>-</a:t>
            </a:r>
            <a:r>
              <a:rPr lang="en-GB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Exploratory Data Analysis result</a:t>
            </a:r>
            <a:endParaRPr lang="en-GB" b="0" i="0" u="none" strike="noStrike" dirty="0">
              <a:solidFill>
                <a:srgbClr val="000000"/>
              </a:solidFill>
              <a:effectLst/>
              <a:latin typeface="IBM Plex Mono Text" panose="020B0509050203000203"/>
            </a:endParaRPr>
          </a:p>
          <a:p>
            <a:r>
              <a:rPr lang="en-GB" b="0" i="0" u="none" strike="noStrike" dirty="0">
                <a:solidFill>
                  <a:srgbClr val="0070C0"/>
                </a:solidFill>
                <a:effectLst/>
                <a:latin typeface="IBM Plex Mono Text" panose="020B0509050203000203"/>
              </a:rPr>
              <a:t>-</a:t>
            </a:r>
            <a:r>
              <a:rPr lang="en-GB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Interactive analytics in screenshots</a:t>
            </a:r>
            <a:endParaRPr lang="en-GB" b="0" i="0" u="none" strike="noStrike" dirty="0">
              <a:solidFill>
                <a:srgbClr val="000000"/>
              </a:solidFill>
              <a:effectLst/>
              <a:latin typeface="IBM Plex Mono Text" panose="020B0509050203000203"/>
            </a:endParaRPr>
          </a:p>
          <a:p>
            <a:r>
              <a:rPr lang="en-GB" b="0" i="0" u="none" strike="noStrike" dirty="0">
                <a:solidFill>
                  <a:srgbClr val="0070C0"/>
                </a:solidFill>
                <a:effectLst/>
                <a:latin typeface="IBM Plex Mono Text" panose="020B0509050203000203"/>
              </a:rPr>
              <a:t>-</a:t>
            </a:r>
            <a:r>
              <a:rPr lang="en-GB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Predictive Analytics result</a:t>
            </a:r>
            <a:endParaRPr lang="en-GB" b="0" i="0" u="none" strike="noStrike" dirty="0">
              <a:solidFill>
                <a:srgbClr val="000000"/>
              </a:solidFill>
              <a:effectLst/>
              <a:latin typeface="IBM Plex Mono Text" panose="020B0509050203000203"/>
            </a:endParaRPr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F3D5F1-FE8A-F63D-2E66-A08E6732A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CONFUSION MATRIX</a:t>
            </a:r>
            <a:br>
              <a:rPr lang="en-GB" dirty="0"/>
            </a:b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92CB3-B2A5-F0AA-E117-9C607A9FA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333" y="1825625"/>
            <a:ext cx="4797778" cy="4351338"/>
          </a:xfrm>
        </p:spPr>
        <p:txBody>
          <a:bodyPr>
            <a:normAutofit/>
          </a:bodyPr>
          <a:lstStyle/>
          <a:p>
            <a:r>
              <a:rPr lang="en-GB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The confusion matrix for the decision tree classifier shows that the classifier can distinguish between the different classes. </a:t>
            </a:r>
            <a:endParaRPr lang="en-GB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GB" dirty="0"/>
            </a:br>
            <a:endParaRPr lang="en-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590995-94F7-C2F6-91A3-2E8CE1DAF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2628"/>
            <a:ext cx="5638800" cy="38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41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F3D5F1-FE8A-F63D-2E66-A08E6732A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  <a:br>
              <a:rPr lang="en-GB" dirty="0"/>
            </a:b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92CB3-B2A5-F0AA-E117-9C607A9FA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9556" y="1825625"/>
            <a:ext cx="10103555" cy="427037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292929"/>
                </a:solidFill>
                <a:latin typeface="Abadi" panose="020B0604020104020204" pitchFamily="34" charset="0"/>
              </a:rPr>
              <a:t>In conclusion, we found out that:</a:t>
            </a:r>
          </a:p>
          <a:p>
            <a:endParaRPr lang="en-US" b="0" i="0" u="none" strike="noStrike" dirty="0">
              <a:solidFill>
                <a:srgbClr val="292929"/>
              </a:solidFill>
              <a:effectLst/>
              <a:latin typeface="Abadi" panose="020B0604020104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The larger the flight amount at a launch site, the greater the success rate.</a:t>
            </a:r>
            <a:endParaRPr lang="en-US" b="0" i="0" u="none" strike="noStrike" dirty="0">
              <a:solidFill>
                <a:srgbClr val="292929"/>
              </a:solidFill>
              <a:effectLst/>
              <a:latin typeface="Abadi" panose="020B0604020104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Launch success rate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began to surge in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2013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up to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2020.</a:t>
            </a:r>
            <a:endParaRPr lang="en-US" b="0" i="0" u="none" strike="noStrike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Orbits 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ES-L1, GEO, HEO, SSO, VLEO had the most success rate.</a:t>
            </a:r>
            <a:endParaRPr lang="en-US" b="0" i="0" u="none" strike="noStrike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KSC LC-39A had the most successful launches of any sites.</a:t>
            </a:r>
            <a:endParaRPr lang="en-US" b="0" i="0" u="none" strike="noStrike" dirty="0">
              <a:solidFill>
                <a:srgbClr val="292929"/>
              </a:solidFill>
              <a:effectLst/>
              <a:latin typeface="Abadi" panose="020B0604020104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The Decision tree classifier is the best machine learning algorithm for this task</a:t>
            </a:r>
            <a:br>
              <a:rPr lang="en-GB" dirty="0"/>
            </a:b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859311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973667" y="1825625"/>
            <a:ext cx="103801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2A7643-2617-BC24-A1B7-26D0B571F96D}"/>
              </a:ext>
            </a:extLst>
          </p:cNvPr>
          <p:cNvSpPr txBox="1"/>
          <p:nvPr/>
        </p:nvSpPr>
        <p:spPr>
          <a:xfrm>
            <a:off x="838200" y="1652648"/>
            <a:ext cx="105156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1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Project background and context</a:t>
            </a:r>
            <a:r>
              <a:rPr lang="en-US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:</a:t>
            </a:r>
            <a:endParaRPr lang="en-GB" b="0" i="0" u="none" strike="noStrike" dirty="0">
              <a:solidFill>
                <a:srgbClr val="000000"/>
              </a:solidFill>
              <a:effectLst/>
              <a:latin typeface="IBM Plex Mono Text" panose="020B0509050203000203"/>
            </a:endParaRPr>
          </a:p>
          <a:p>
            <a:pPr algn="just"/>
            <a:r>
              <a:rPr lang="en-GB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 This goal of the project is to create a machine learning pipeline to predict if the first stage will land successfully.</a:t>
            </a:r>
            <a:endParaRPr lang="en-US" b="0" i="0" u="none" strike="noStrike" dirty="0">
              <a:solidFill>
                <a:srgbClr val="292929"/>
              </a:solidFill>
              <a:effectLst/>
              <a:latin typeface="Abadi" panose="020B0604020104020204" pitchFamily="34" charset="0"/>
            </a:endParaRPr>
          </a:p>
          <a:p>
            <a:pPr algn="just"/>
            <a:endParaRPr lang="en-GB" b="0" i="0" u="none" strike="noStrike" dirty="0">
              <a:solidFill>
                <a:srgbClr val="000000"/>
              </a:solidFill>
              <a:effectLst/>
              <a:latin typeface="IBM Plex Mono Text" panose="020B0509050203000203"/>
            </a:endParaRPr>
          </a:p>
          <a:p>
            <a:pPr algn="l"/>
            <a:r>
              <a:rPr lang="en-US" sz="2000" b="1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Problems to Solve:</a:t>
            </a:r>
            <a:endParaRPr lang="en-GB" sz="2000" b="1" i="0" u="none" strike="noStrike" dirty="0">
              <a:solidFill>
                <a:srgbClr val="000000"/>
              </a:solidFill>
              <a:effectLst/>
              <a:latin typeface="IBM Plex Mono Text" panose="020B0509050203000203"/>
            </a:endParaRPr>
          </a:p>
          <a:p>
            <a:pPr algn="l"/>
            <a:r>
              <a:rPr lang="en-GB" b="0" i="0" u="none" strike="noStrike" dirty="0">
                <a:solidFill>
                  <a:srgbClr val="0070C0"/>
                </a:solidFill>
                <a:effectLst/>
                <a:latin typeface="IBM Plex Mono Text" panose="020B0509050203000203"/>
              </a:rPr>
              <a:t>-</a:t>
            </a:r>
            <a:r>
              <a:rPr lang="en-GB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What factors determine if the rocket will land successfully?</a:t>
            </a:r>
            <a:endParaRPr lang="en-GB" b="0" i="0" u="none" strike="noStrike" dirty="0">
              <a:solidFill>
                <a:srgbClr val="000000"/>
              </a:solidFill>
              <a:effectLst/>
              <a:latin typeface="IBM Plex Mono Text" panose="020B0509050203000203"/>
            </a:endParaRPr>
          </a:p>
          <a:p>
            <a:pPr algn="l"/>
            <a:r>
              <a:rPr lang="en-GB" b="0" i="0" u="none" strike="noStrike" dirty="0">
                <a:solidFill>
                  <a:srgbClr val="0070C0"/>
                </a:solidFill>
                <a:effectLst/>
                <a:latin typeface="IBM Plex Mono Text" panose="020B0509050203000203"/>
              </a:rPr>
              <a:t>-</a:t>
            </a:r>
            <a:r>
              <a:rPr lang="en-GB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The interaction amongst various features that determine the success rate of a successful landing.</a:t>
            </a:r>
            <a:endParaRPr lang="en-GB" b="0" i="0" u="none" strike="noStrike" dirty="0">
              <a:solidFill>
                <a:srgbClr val="000000"/>
              </a:solidFill>
              <a:effectLst/>
              <a:latin typeface="IBM Plex Mono Text" panose="020B0509050203000203"/>
            </a:endParaRPr>
          </a:p>
          <a:p>
            <a:pPr algn="l"/>
            <a:r>
              <a:rPr lang="en-GB" b="0" i="0" u="none" strike="noStrike" dirty="0">
                <a:solidFill>
                  <a:srgbClr val="0070C0"/>
                </a:solidFill>
                <a:effectLst/>
                <a:latin typeface="IBM Plex Mono Text" panose="020B0509050203000203"/>
              </a:rPr>
              <a:t>-</a:t>
            </a:r>
            <a:r>
              <a:rPr lang="en-GB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What operating conditions needs to be in place to ensure a successful landing program.</a:t>
            </a:r>
            <a:endParaRPr lang="en-GB" b="0" i="0" u="none" strike="noStrike" dirty="0">
              <a:solidFill>
                <a:srgbClr val="000000"/>
              </a:solidFill>
              <a:effectLst/>
              <a:latin typeface="IBM Plex Mono Text" panose="020B0509050203000203"/>
            </a:endParaRPr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METHODOLOGY: </a:t>
            </a:r>
            <a:r>
              <a:rPr lang="en-US" sz="2500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3667" y="1825625"/>
            <a:ext cx="10380133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GB" sz="22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The data was collected using various methods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en-GB" sz="22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Data collection was done using get request to the SpaceX API.</a:t>
            </a:r>
            <a:endParaRPr lang="en-US" sz="2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sz="22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Next, we decoded the response content as a Json using .json() function call and turn it into a pandas </a:t>
            </a:r>
            <a:r>
              <a:rPr lang="en-GB" sz="2200" b="0" i="0" u="none" strike="noStrike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dataframe</a:t>
            </a:r>
            <a:r>
              <a:rPr lang="en-GB" sz="22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 using .</a:t>
            </a:r>
            <a:r>
              <a:rPr lang="en-GB" sz="2200" b="0" i="0" u="none" strike="noStrike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json_normalize</a:t>
            </a:r>
            <a:r>
              <a:rPr lang="en-GB" sz="22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().</a:t>
            </a:r>
            <a:endParaRPr lang="en-US" sz="2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sz="22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then cleaned the data, checked for missing values and fill in missing values where necessary.</a:t>
            </a:r>
            <a:endParaRPr lang="en-US" sz="2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sz="22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In addition, we performed web scraping from Wikipedia for Falcon 9 launch records with BeautifulSoup. </a:t>
            </a:r>
            <a:endParaRPr lang="en-US" sz="2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sz="22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The objective was to extract the launch records as HTML table, parse the table and convert it to a pandas </a:t>
            </a:r>
            <a:r>
              <a:rPr lang="en-GB" sz="2200" b="0" i="0" u="none" strike="noStrike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dataframe</a:t>
            </a:r>
            <a:r>
              <a:rPr lang="en-GB" sz="22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 for future analysis.</a:t>
            </a:r>
            <a:endParaRPr lang="en-GB" sz="2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DATA COLLECTION</a:t>
            </a:r>
            <a:r>
              <a:rPr lang="en-US" dirty="0"/>
              <a:t>: </a:t>
            </a:r>
            <a:r>
              <a:rPr lang="en-US" sz="3000" dirty="0"/>
              <a:t>SpaceX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053" y="1825625"/>
            <a:ext cx="5313947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GB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used the get request to the SpaceX API to collect data, clean the requested data and did some basic data wrangling and formatting.</a:t>
            </a:r>
            <a:endParaRPr lang="en-US" sz="2300" b="0" i="0" u="none" strike="noStrike" dirty="0">
              <a:solidFill>
                <a:srgbClr val="292929"/>
              </a:solidFill>
              <a:effectLst/>
              <a:latin typeface="Abadi" panose="020B0604020104020204" pitchFamily="34" charset="0"/>
            </a:endParaRPr>
          </a:p>
          <a:p>
            <a:endParaRPr lang="en-US" sz="16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endParaRPr lang="en-US" sz="1600" b="0" i="0" u="none" strike="noStrike" dirty="0">
              <a:solidFill>
                <a:srgbClr val="292929"/>
              </a:solidFill>
              <a:effectLst/>
              <a:latin typeface="Abadi" panose="020B0604020104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300" dirty="0">
                <a:solidFill>
                  <a:srgbClr val="292929"/>
                </a:solidFill>
                <a:latin typeface="Abadi" panose="020B0604020104020204" pitchFamily="34" charset="0"/>
              </a:rPr>
              <a:t>T</a:t>
            </a:r>
            <a:r>
              <a:rPr lang="en-GB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he link to the notebook is</a:t>
            </a:r>
            <a:r>
              <a:rPr lang="en-US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  <a:hlinkClick r:id="rId2"/>
              </a:rPr>
              <a:t>SpaceX API Data Collection </a:t>
            </a:r>
            <a:r>
              <a:rPr lang="en-US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</a:t>
            </a:r>
            <a:endParaRPr lang="en-GB" sz="2300" b="0" i="0" u="none" strike="noStrike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D84E7-9536-6D85-A143-AF8C6DC4A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650" y="2062163"/>
            <a:ext cx="43751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13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DATA COLLECTION: </a:t>
            </a:r>
            <a:r>
              <a:rPr lang="en-US" sz="3200" dirty="0" err="1"/>
              <a:t>Webscraping</a:t>
            </a:r>
            <a:r>
              <a:rPr lang="en-US" sz="3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237C9A-99E8-551F-C288-480DD0FBC445}"/>
              </a:ext>
            </a:extLst>
          </p:cNvPr>
          <p:cNvSpPr txBox="1"/>
          <p:nvPr/>
        </p:nvSpPr>
        <p:spPr>
          <a:xfrm>
            <a:off x="782053" y="1521055"/>
            <a:ext cx="4707169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en-GB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applied web scrap</a:t>
            </a:r>
            <a:r>
              <a:rPr lang="en-US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in</a:t>
            </a:r>
            <a:r>
              <a:rPr lang="en-GB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g to </a:t>
            </a:r>
            <a:r>
              <a:rPr lang="en-GB" sz="2300" b="0" i="0" u="none" strike="noStrike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webscrap</a:t>
            </a:r>
            <a:r>
              <a:rPr lang="en-GB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Falcon 9 launch records with BeautifulSoup</a:t>
            </a:r>
            <a:endParaRPr lang="en-US" sz="2300" b="0" i="0" u="none" strike="noStrike" dirty="0">
              <a:solidFill>
                <a:srgbClr val="292929"/>
              </a:solidFill>
              <a:effectLst/>
              <a:latin typeface="Abadi" panose="020B0604020104020204" pitchFamily="34" charset="0"/>
            </a:endParaRPr>
          </a:p>
          <a:p>
            <a:pPr marL="285750" indent="-285750" algn="l">
              <a:buFont typeface="Wingdings" pitchFamily="2" charset="2"/>
              <a:buChar char="v"/>
            </a:pPr>
            <a:endParaRPr lang="en-US" sz="2300" b="0" i="0" u="none" strike="noStrike" dirty="0">
              <a:solidFill>
                <a:srgbClr val="292929"/>
              </a:solidFill>
              <a:effectLst/>
              <a:latin typeface="Abadi" panose="020B0604020104020204" pitchFamily="34" charset="0"/>
            </a:endParaRPr>
          </a:p>
          <a:p>
            <a:pPr marL="285750" indent="-285750" algn="l">
              <a:buFont typeface="Wingdings" pitchFamily="2" charset="2"/>
              <a:buChar char="v"/>
            </a:pPr>
            <a:r>
              <a:rPr lang="en-GB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parsed the table and converted it into a pandas </a:t>
            </a:r>
            <a:r>
              <a:rPr lang="en-GB" sz="2300" b="0" i="0" u="none" strike="noStrike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dataframe</a:t>
            </a:r>
            <a:r>
              <a:rPr lang="en-GB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.</a:t>
            </a:r>
            <a:endParaRPr lang="en-US" sz="2300" b="0" i="0" u="none" strike="noStrike" dirty="0">
              <a:solidFill>
                <a:srgbClr val="292929"/>
              </a:solidFill>
              <a:effectLst/>
              <a:latin typeface="Abadi" panose="020B0604020104020204" pitchFamily="34" charset="0"/>
            </a:endParaRPr>
          </a:p>
          <a:p>
            <a:pPr marL="285750" indent="-285750" algn="l">
              <a:buFont typeface="Wingdings" pitchFamily="2" charset="2"/>
              <a:buChar char="v"/>
            </a:pPr>
            <a:endParaRPr lang="en-US" sz="230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285750" indent="-285750" algn="l">
              <a:buFont typeface="Wingdings" pitchFamily="2" charset="2"/>
              <a:buChar char="v"/>
            </a:pPr>
            <a:r>
              <a:rPr lang="en-GB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The link to the notebook is</a:t>
            </a:r>
            <a:r>
              <a:rPr lang="en-US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  <a:hlinkClick r:id="rId2"/>
              </a:rPr>
              <a:t>Data collected via </a:t>
            </a:r>
            <a:r>
              <a:rPr lang="en-US" sz="2300" b="0" i="0" u="none" strike="noStrike" dirty="0" err="1">
                <a:solidFill>
                  <a:srgbClr val="292929"/>
                </a:solidFill>
                <a:effectLst/>
                <a:latin typeface="Abadi" panose="020B0604020104020204" pitchFamily="34" charset="0"/>
                <a:hlinkClick r:id="rId2"/>
              </a:rPr>
              <a:t>Webscraping</a:t>
            </a:r>
            <a:endParaRPr lang="en-GB" sz="2300" b="0" i="0" u="none" strike="noStrike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03BF61-3F1F-7D87-7DC2-8175036A2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701" y="1702205"/>
            <a:ext cx="515281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73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DATA WRANGLING 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054" y="1825625"/>
            <a:ext cx="472128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GB" sz="22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performed exploratory data analysis and determined the training labels</a:t>
            </a:r>
            <a:endParaRPr lang="en-US" sz="2200" b="0" i="0" u="none" strike="noStrike" dirty="0">
              <a:solidFill>
                <a:srgbClr val="292929"/>
              </a:solidFill>
              <a:effectLst/>
              <a:latin typeface="Abadi" panose="020B0604020104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sz="22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calculated the number of launches at each site, and the number and occurrence of each orbits</a:t>
            </a:r>
            <a:endParaRPr lang="en-US" sz="2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sz="22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created landing outcome label from outcome column and exported the results to </a:t>
            </a:r>
            <a:r>
              <a:rPr lang="en-GB" sz="2200" b="0" i="0" u="none" strike="noStrike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csv</a:t>
            </a:r>
            <a:r>
              <a:rPr lang="en-GB" sz="22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sz="22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The link to the notebook is</a:t>
            </a:r>
            <a:r>
              <a:rPr lang="en-US" sz="22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2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  <a:hlinkClick r:id="rId2"/>
              </a:rPr>
              <a:t>Data Wrangling </a:t>
            </a:r>
            <a:endParaRPr lang="en-GB" sz="2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94377-99DF-C279-75A1-6BD37E3F8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604" y="1825625"/>
            <a:ext cx="36552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7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sz="3400" dirty="0"/>
              <a:t>EDA WITH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054" y="1825625"/>
            <a:ext cx="383228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GB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We explored the data by </a:t>
            </a:r>
            <a:r>
              <a:rPr lang="en-GB" sz="2300" b="0" i="0" u="none" strike="noStrike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visualizing</a:t>
            </a:r>
            <a:r>
              <a:rPr lang="en-GB" sz="2300" b="0" i="0" u="none" strike="noStrike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the relationship between flight number and launch Site, payload and launch site, success rate of each orbit type, flight number and orbit type, the launch success yearly trend.</a:t>
            </a:r>
            <a:endParaRPr lang="en-US" sz="23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>
              <a:buFont typeface="Wingdings" pitchFamily="2" charset="2"/>
              <a:buChar char="v"/>
            </a:pPr>
            <a:endParaRPr lang="en-US" sz="23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300" dirty="0">
                <a:solidFill>
                  <a:srgbClr val="292929"/>
                </a:solidFill>
                <a:latin typeface="Abadi" panose="020B0604020104020204" pitchFamily="34" charset="0"/>
              </a:rPr>
              <a:t>The link to the notebook is </a:t>
            </a:r>
            <a:r>
              <a:rPr lang="en-US" sz="2300" dirty="0">
                <a:solidFill>
                  <a:srgbClr val="292929"/>
                </a:solidFill>
                <a:latin typeface="Abadi" panose="020B0604020104020204" pitchFamily="34" charset="0"/>
                <a:hlinkClick r:id="rId2"/>
              </a:rPr>
              <a:t>Data Visualizatio</a:t>
            </a:r>
            <a:r>
              <a:rPr lang="en-US" sz="1200" dirty="0">
                <a:solidFill>
                  <a:srgbClr val="292929"/>
                </a:solidFill>
                <a:latin typeface="Abadi" panose="020B0604020104020204" pitchFamily="34" charset="0"/>
                <a:hlinkClick r:id="rId2"/>
              </a:rPr>
              <a:t>n 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15ACF-FCFD-7347-8813-405FB3895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357" y="1449210"/>
            <a:ext cx="5486400" cy="2417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EAF2D6-AAA7-A8B0-3394-41AD6C164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357" y="3900986"/>
            <a:ext cx="5486400" cy="241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14291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155be751-a274-42e8-93fb-f39d3b9bccc8"/>
    <ds:schemaRef ds:uri="f80a141d-92ca-4d3d-9308-f7e7b1d44ce8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357</Words>
  <Application>Microsoft Office PowerPoint</Application>
  <PresentationFormat>Widescreen</PresentationFormat>
  <Paragraphs>111</Paragraphs>
  <Slides>31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SLIDE_TEMPLATE_skill_network</vt:lpstr>
      <vt:lpstr>The Space Race Leaders</vt:lpstr>
      <vt:lpstr>OUTLINE</vt:lpstr>
      <vt:lpstr>EXECUTIVE SUMMARY</vt:lpstr>
      <vt:lpstr>INTRODUCTION</vt:lpstr>
      <vt:lpstr>METHODOLOGY: Data Collection</vt:lpstr>
      <vt:lpstr>DATA COLLECTION: SpaceX API</vt:lpstr>
      <vt:lpstr>DATA COLLECTION: Webscraping </vt:lpstr>
      <vt:lpstr>DATA WRANGLING </vt:lpstr>
      <vt:lpstr>EDA WITH DATA VISUALIZATION</vt:lpstr>
      <vt:lpstr>EDA with SQL</vt:lpstr>
      <vt:lpstr>Interactive Map with Folium</vt:lpstr>
      <vt:lpstr>PREDICTIVE ANALYSIS(CLASSIFICATION)</vt:lpstr>
      <vt:lpstr>RESULTS</vt:lpstr>
      <vt:lpstr>FLIGHT NUMBER VS LAUNCH SITE</vt:lpstr>
      <vt:lpstr>Payload vs Launch Site</vt:lpstr>
      <vt:lpstr>Success Rate vs Orbit type</vt:lpstr>
      <vt:lpstr>Launch Success Yearly Trend</vt:lpstr>
      <vt:lpstr>ALL LAUNCH SITES NAME</vt:lpstr>
      <vt:lpstr>AVERAGE PAYLOAD MASS OF F9 V 1.1</vt:lpstr>
      <vt:lpstr>First Successful Ground Landing Date</vt:lpstr>
      <vt:lpstr>Successful Drone Ship Landing with Payload Mass between 4000 and 6000</vt:lpstr>
      <vt:lpstr>TOTAL NUMBER OF MISSION</vt:lpstr>
      <vt:lpstr>All launch sites global map markers</vt:lpstr>
      <vt:lpstr>Markers showing launch sites</vt:lpstr>
      <vt:lpstr>Launch Site distance to landmarks</vt:lpstr>
      <vt:lpstr>Pie chart showing the success percentage achieved by each launch site</vt:lpstr>
      <vt:lpstr>Pie chart for the Launch site with the highest launch success ratio</vt:lpstr>
      <vt:lpstr>Scatter plot of Payload vs Launch Outcome for all sites</vt:lpstr>
      <vt:lpstr>CLASSIFICATION ACCURACY  </vt:lpstr>
      <vt:lpstr>CONFUSION MATRIX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uwem tom</cp:lastModifiedBy>
  <cp:revision>26</cp:revision>
  <dcterms:created xsi:type="dcterms:W3CDTF">2020-10-28T18:29:43Z</dcterms:created>
  <dcterms:modified xsi:type="dcterms:W3CDTF">2024-04-04T22:55:03Z</dcterms:modified>
</cp:coreProperties>
</file>